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465" r:id="rId2"/>
    <p:sldId id="464" r:id="rId3"/>
    <p:sldId id="683" r:id="rId4"/>
    <p:sldId id="681" r:id="rId5"/>
    <p:sldId id="705" r:id="rId6"/>
    <p:sldId id="712" r:id="rId7"/>
    <p:sldId id="715" r:id="rId8"/>
    <p:sldId id="722" r:id="rId9"/>
    <p:sldId id="718" r:id="rId10"/>
    <p:sldId id="719" r:id="rId11"/>
    <p:sldId id="717" r:id="rId12"/>
    <p:sldId id="720" r:id="rId13"/>
    <p:sldId id="721" r:id="rId14"/>
    <p:sldId id="723" r:id="rId15"/>
    <p:sldId id="714" r:id="rId16"/>
    <p:sldId id="690" r:id="rId17"/>
    <p:sldId id="695" r:id="rId18"/>
    <p:sldId id="694" r:id="rId19"/>
    <p:sldId id="710" r:id="rId20"/>
    <p:sldId id="713" r:id="rId21"/>
    <p:sldId id="553" r:id="rId22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7AF7D"/>
    <a:srgbClr val="B7CCA3"/>
    <a:srgbClr val="E1A365"/>
    <a:srgbClr val="D48639"/>
    <a:srgbClr val="CC660B"/>
    <a:srgbClr val="CC6600"/>
    <a:srgbClr val="2D6BB5"/>
    <a:srgbClr val="FFFFFF"/>
    <a:srgbClr val="A3B8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66" autoAdjust="0"/>
    <p:restoredTop sz="74650" autoAdjust="0"/>
  </p:normalViewPr>
  <p:slideViewPr>
    <p:cSldViewPr>
      <p:cViewPr varScale="1">
        <p:scale>
          <a:sx n="73" d="100"/>
          <a:sy n="73" d="100"/>
        </p:scale>
        <p:origin x="-12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ag.bhargava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2306643487745962E-2"/>
          <c:y val="0.10010660205935799"/>
          <c:w val="0.50635852336639742"/>
          <c:h val="0.79978679588128332"/>
        </c:manualLayout>
      </c:layout>
      <c:pieChart>
        <c:varyColors val="1"/>
        <c:ser>
          <c:idx val="0"/>
          <c:order val="0"/>
          <c:dLbls>
            <c:dLbl>
              <c:idx val="9"/>
              <c:layout/>
              <c:tx>
                <c:rich>
                  <a:bodyPr/>
                  <a:lstStyle/>
                  <a:p>
                    <a:pPr>
                      <a:defRPr lang="en-IN" sz="1400" b="0"/>
                    </a:pPr>
                    <a:r>
                      <a:rPr lang="en-US" sz="1400" b="0" dirty="0"/>
                      <a:t>0.3%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en-IN"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Sheet1!$O$2:$O$11</c:f>
              <c:strCache>
                <c:ptCount val="10"/>
                <c:pt idx="0">
                  <c:v>Europe/US</c:v>
                </c:pt>
                <c:pt idx="1">
                  <c:v>China</c:v>
                </c:pt>
                <c:pt idx="2">
                  <c:v>Not Disclosed</c:v>
                </c:pt>
                <c:pt idx="3">
                  <c:v>Domestic</c:v>
                </c:pt>
                <c:pt idx="4">
                  <c:v>Other</c:v>
                </c:pt>
                <c:pt idx="5">
                  <c:v>African</c:v>
                </c:pt>
                <c:pt idx="6">
                  <c:v>Brazil</c:v>
                </c:pt>
                <c:pt idx="7">
                  <c:v>Government</c:v>
                </c:pt>
                <c:pt idx="8">
                  <c:v>Development Fund Institution</c:v>
                </c:pt>
                <c:pt idx="9">
                  <c:v>India</c:v>
                </c:pt>
              </c:strCache>
            </c:strRef>
          </c:cat>
          <c:val>
            <c:numRef>
              <c:f>Sheet1!$P$2:$P$11</c:f>
              <c:numCache>
                <c:formatCode>0%</c:formatCode>
                <c:ptCount val="10"/>
                <c:pt idx="0">
                  <c:v>0.36663120567375884</c:v>
                </c:pt>
                <c:pt idx="1">
                  <c:v>0.12167878624652136</c:v>
                </c:pt>
                <c:pt idx="2">
                  <c:v>0.17658182960768468</c:v>
                </c:pt>
                <c:pt idx="3">
                  <c:v>0.14263623305503212</c:v>
                </c:pt>
                <c:pt idx="4">
                  <c:v>0.10615270670616762</c:v>
                </c:pt>
                <c:pt idx="5">
                  <c:v>3.0781488463955516E-2</c:v>
                </c:pt>
                <c:pt idx="6">
                  <c:v>1.9519256665768921E-2</c:v>
                </c:pt>
                <c:pt idx="7">
                  <c:v>2.9245443935721396E-2</c:v>
                </c:pt>
                <c:pt idx="8" formatCode="0.0%">
                  <c:v>3.7346260885178294E-3</c:v>
                </c:pt>
                <c:pt idx="9" formatCode="0.0%">
                  <c:v>3.038423556872259E-3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013191532876573"/>
          <c:y val="2.5474628171478612E-2"/>
          <c:w val="0.41320141800456761"/>
          <c:h val="0.96293963254593429"/>
        </c:manualLayout>
      </c:layout>
      <c:txPr>
        <a:bodyPr/>
        <a:lstStyle/>
        <a:p>
          <a:pPr>
            <a:defRPr lang="en-IN" sz="1400"/>
          </a:pPr>
          <a:endParaRPr lang="en-US"/>
        </a:p>
      </c:txPr>
    </c:legend>
    <c:plotVisOnly val="1"/>
  </c:chart>
  <c:spPr>
    <a:noFill/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3976FCAD-28B1-476D-927C-9DA6ECB57118}" type="datetimeFigureOut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162D9C91-0F5E-46A4-8FE4-190A0FF02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0290AF9A-0705-47EB-9B10-DDDA2F79F8EF}" type="datetimeFigureOut">
              <a:rPr lang="en-US"/>
              <a:pPr>
                <a:defRPr/>
              </a:pPr>
              <a:t>3/11/2014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F4243257-E35B-48D0-8698-A7B5009FE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829175" y="6688138"/>
            <a:ext cx="247650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45C7EC63-ECAD-4216-BF60-32F6250B1254}" type="slidenum">
              <a:rPr lang="en-GB" sz="1100"/>
              <a:pPr algn="ctr" eaLnBrk="0" hangingPunct="0">
                <a:defRPr/>
              </a:pPr>
              <a:t>‹#›</a:t>
            </a:fld>
            <a:endParaRPr lang="en-GB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581776"/>
            <a:ext cx="990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829175" y="6688138"/>
            <a:ext cx="247650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0F9CB56C-0DAB-447A-8F35-0D2F663DBBDB}" type="slidenum">
              <a:rPr lang="en-GB" sz="1100">
                <a:solidFill>
                  <a:prstClr val="black"/>
                </a:solidFill>
              </a:rPr>
              <a:pPr algn="ctr" eaLnBrk="0" hangingPunct="0">
                <a:defRPr/>
              </a:pPr>
              <a:t>‹#›</a:t>
            </a:fld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658350" y="0"/>
            <a:ext cx="247650" cy="990600"/>
          </a:xfrm>
          <a:prstGeom prst="rect">
            <a:avLst/>
          </a:prstGeom>
          <a:solidFill>
            <a:srgbClr val="295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255000" cy="990600"/>
          </a:xfrm>
          <a:prstGeom prst="rect">
            <a:avLst/>
          </a:prstGeom>
          <a:solidFill>
            <a:srgbClr val="295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.jpg"/>
          <p:cNvPicPr>
            <a:picLocks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464246" y="228601"/>
            <a:ext cx="1014000" cy="554373"/>
          </a:xfrm>
          <a:prstGeom prst="rect">
            <a:avLst/>
          </a:prstGeom>
        </p:spPr>
      </p:pic>
      <p:pic>
        <p:nvPicPr>
          <p:cNvPr id="4" name="Picture 3" descr="Afcons_logo without text.pn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8036493" y="6096000"/>
            <a:ext cx="1704407" cy="486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61" r:id="rId2"/>
    <p:sldLayoutId id="214748386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0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0" y="2438400"/>
            <a:ext cx="9121775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IN" sz="3200" b="1" dirty="0" smtClean="0">
                <a:latin typeface="Arial" charset="0"/>
                <a:cs typeface="Arial" charset="0"/>
              </a:rPr>
              <a:t>Collaborating to Address </a:t>
            </a:r>
            <a:br>
              <a:rPr lang="en-IN" sz="3200" b="1" dirty="0" smtClean="0">
                <a:latin typeface="Arial" charset="0"/>
                <a:cs typeface="Arial" charset="0"/>
              </a:rPr>
            </a:br>
            <a:r>
              <a:rPr lang="en-IN" sz="3200" b="1" dirty="0" smtClean="0">
                <a:latin typeface="Arial" charset="0"/>
                <a:cs typeface="Arial" charset="0"/>
              </a:rPr>
              <a:t>Africa’s Infrastructure Challenges</a:t>
            </a:r>
            <a:br>
              <a:rPr lang="en-IN" sz="3200" b="1" dirty="0" smtClean="0">
                <a:latin typeface="Arial" charset="0"/>
                <a:cs typeface="Arial" charset="0"/>
              </a:rPr>
            </a:br>
            <a:r>
              <a:rPr lang="en-IN" sz="3200" b="1" dirty="0" smtClean="0">
                <a:latin typeface="Arial" charset="0"/>
                <a:cs typeface="Arial" charset="0"/>
              </a:rPr>
              <a:t/>
            </a:r>
            <a:br>
              <a:rPr lang="en-IN" sz="3200" b="1" dirty="0" smtClean="0">
                <a:latin typeface="Arial" charset="0"/>
                <a:cs typeface="Arial" charset="0"/>
              </a:rPr>
            </a:br>
            <a:r>
              <a:rPr lang="en-IN" sz="2800" b="1" dirty="0" smtClean="0">
                <a:latin typeface="Arial" charset="0"/>
                <a:cs typeface="Arial" charset="0"/>
              </a:rPr>
              <a:t>K. Subrahmanian</a:t>
            </a:r>
            <a:r>
              <a:rPr lang="en-IN" sz="3200" b="1" dirty="0" smtClean="0">
                <a:latin typeface="Arial" charset="0"/>
                <a:cs typeface="Arial" charset="0"/>
              </a:rPr>
              <a:t/>
            </a:r>
            <a:br>
              <a:rPr lang="en-IN" sz="3200" b="1" dirty="0" smtClean="0">
                <a:latin typeface="Arial" charset="0"/>
                <a:cs typeface="Arial" charset="0"/>
              </a:rPr>
            </a:br>
            <a:r>
              <a:rPr lang="en-IN" sz="2000" dirty="0" smtClean="0">
                <a:latin typeface="Arial" charset="0"/>
                <a:cs typeface="Arial" charset="0"/>
              </a:rPr>
              <a:t>Vice Chairman and Managing Director,</a:t>
            </a:r>
            <a:br>
              <a:rPr lang="en-IN" sz="2000" dirty="0" smtClean="0">
                <a:latin typeface="Arial" charset="0"/>
                <a:cs typeface="Arial" charset="0"/>
              </a:rPr>
            </a:br>
            <a:r>
              <a:rPr lang="en-IN" sz="2000" dirty="0" smtClean="0">
                <a:latin typeface="Arial" charset="0"/>
                <a:cs typeface="Arial" charset="0"/>
              </a:rPr>
              <a:t>AFCONS Infrastructure Ltd.</a:t>
            </a:r>
            <a:br>
              <a:rPr lang="en-IN" sz="2000" dirty="0" smtClean="0">
                <a:latin typeface="Arial" charset="0"/>
                <a:cs typeface="Arial" charset="0"/>
              </a:rPr>
            </a:br>
            <a:r>
              <a:rPr lang="en-IN" sz="2000" dirty="0" smtClean="0">
                <a:latin typeface="Arial" charset="0"/>
                <a:cs typeface="Arial" charset="0"/>
              </a:rPr>
              <a:t/>
            </a:r>
            <a:br>
              <a:rPr lang="en-IN" sz="2000" dirty="0" smtClean="0">
                <a:latin typeface="Arial" charset="0"/>
                <a:cs typeface="Arial" charset="0"/>
              </a:rPr>
            </a:br>
            <a:r>
              <a:rPr lang="en-IN" sz="2000" dirty="0" smtClean="0">
                <a:latin typeface="Arial" charset="0"/>
                <a:cs typeface="Arial" charset="0"/>
              </a:rPr>
              <a:t/>
            </a:r>
            <a:br>
              <a:rPr lang="en-IN" sz="2000" dirty="0" smtClean="0">
                <a:latin typeface="Arial" charset="0"/>
                <a:cs typeface="Arial" charset="0"/>
              </a:rPr>
            </a:br>
            <a:r>
              <a:rPr lang="en-IN" sz="2000" dirty="0" smtClean="0">
                <a:latin typeface="Arial" charset="0"/>
                <a:cs typeface="Arial" charset="0"/>
              </a:rPr>
              <a:t>11</a:t>
            </a:r>
            <a:r>
              <a:rPr lang="en-IN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IN" sz="2000" dirty="0" smtClean="0">
                <a:latin typeface="Arial" charset="0"/>
                <a:cs typeface="Arial" charset="0"/>
              </a:rPr>
              <a:t> March, 2014</a:t>
            </a:r>
            <a:endParaRPr lang="en-IN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\\ho-sys-22\Users\amey.wagle\Desktop\Parag Share\afric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961" y="1032294"/>
            <a:ext cx="4100639" cy="437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Infrastructure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firms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have delivered large scale complex jobs across geographies		(3/4)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1066800"/>
            <a:ext cx="2421467" cy="4572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Oil &amp; Gas</a:t>
            </a:r>
            <a:endParaRPr lang="en-IN" b="1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17868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8" descr="Main-Retouched_nil.jpg"/>
          <p:cNvPicPr>
            <a:picLocks/>
          </p:cNvPicPr>
          <p:nvPr/>
        </p:nvPicPr>
        <p:blipFill>
          <a:blip r:embed="rId3" cstate="screen"/>
          <a:srcRect t="14798" r="6624" b="11694"/>
          <a:stretch>
            <a:fillRect/>
          </a:stretch>
        </p:blipFill>
        <p:spPr bwMode="auto">
          <a:xfrm>
            <a:off x="304800" y="17868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8" name="Picture 3" descr="C:\Documents and Settings\amod\Desktop\For Onshore Oil &amp; Gas - PPT\Manifold for DBU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39624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20" name="Group 7"/>
          <p:cNvGrpSpPr/>
          <p:nvPr/>
        </p:nvGrpSpPr>
        <p:grpSpPr>
          <a:xfrm>
            <a:off x="5181600" y="3962400"/>
            <a:ext cx="3780000" cy="1566000"/>
            <a:chOff x="3676650" y="2500313"/>
            <a:chExt cx="5038725" cy="1857375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76650" y="2500313"/>
              <a:ext cx="2552700" cy="1857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172200" y="2514600"/>
              <a:ext cx="2543175" cy="18383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28600" y="3429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ICPR Process Platform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ONGC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35400" y="3429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HRD Process Platform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ONGC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228600" y="5648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ea typeface="MS Gothic" pitchFamily="49" charset="-128"/>
                <a:cs typeface="Arial" charset="0"/>
              </a:rPr>
              <a:t>Civil and Structural works, Refinery Works</a:t>
            </a:r>
          </a:p>
          <a:p>
            <a:r>
              <a:rPr lang="en-US" sz="1400" b="1" dirty="0" smtClean="0">
                <a:latin typeface="Arial" charset="0"/>
                <a:ea typeface="MS Gothic" pitchFamily="49" charset="-128"/>
                <a:cs typeface="Arial" charset="0"/>
              </a:rPr>
              <a:t>Jamnagar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35400" y="5648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Assam Pipeline Project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ONGC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pic>
        <p:nvPicPr>
          <p:cNvPr id="15" name="Picture 14" descr="Afcons_logo without text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048000" y="1066800"/>
            <a:ext cx="1704407" cy="48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Infrastructure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firms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have delivered large scale complex jobs across geographies		(4/4)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lntidpl.com/tn.aspx?image=Krishnagiri%20%20Thopurghat%20Road%20Project.jpg&amp;type=project&amp;width=3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600" y="1828800"/>
            <a:ext cx="3780000" cy="1933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286000" y="1219200"/>
            <a:ext cx="2421467" cy="457200"/>
          </a:xfrm>
          <a:prstGeom prst="roundRect">
            <a:avLst>
              <a:gd name="adj" fmla="val 100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Krishnagiri-Thopur</a:t>
            </a:r>
            <a:r>
              <a:rPr lang="en-US" b="1" dirty="0" smtClean="0">
                <a:solidFill>
                  <a:schemeClr val="tx1"/>
                </a:solidFill>
              </a:rPr>
              <a:t> (Tamil Nadu)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www.larsentoubro.com/lntcorporate/Common/images/l&amp;-T-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143000"/>
            <a:ext cx="2428875" cy="571501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6477000" y="1219200"/>
            <a:ext cx="2421467" cy="457200"/>
          </a:xfrm>
          <a:prstGeom prst="roundRect">
            <a:avLst>
              <a:gd name="adj" fmla="val 100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Tuticorin</a:t>
            </a:r>
            <a:r>
              <a:rPr lang="en-US" b="1" dirty="0" smtClean="0">
                <a:solidFill>
                  <a:schemeClr val="tx1"/>
                </a:solidFill>
              </a:rPr>
              <a:t> Port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http://itdcem.co.in/image/Area/Maritime21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1828800"/>
            <a:ext cx="3780000" cy="1933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6" descr="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600" y="1066800"/>
            <a:ext cx="1143000" cy="698500"/>
          </a:xfrm>
          <a:prstGeom prst="rect">
            <a:avLst/>
          </a:prstGeom>
          <a:noFill/>
        </p:spPr>
      </p:pic>
      <p:pic>
        <p:nvPicPr>
          <p:cNvPr id="3074" name="Picture 2" descr="Gammon Indi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3886200"/>
            <a:ext cx="1066800" cy="580932"/>
          </a:xfrm>
          <a:prstGeom prst="rect">
            <a:avLst/>
          </a:prstGeom>
          <a:noFill/>
        </p:spPr>
      </p:pic>
      <p:pic>
        <p:nvPicPr>
          <p:cNvPr id="3075" name="Picture 3" descr="C:\Users\parag.bhargava\Desktop\neyvel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" y="4572000"/>
            <a:ext cx="3733800" cy="193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676400" y="3962400"/>
            <a:ext cx="2667000" cy="457200"/>
          </a:xfrm>
          <a:prstGeom prst="roundRect">
            <a:avLst>
              <a:gd name="adj" fmla="val 100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NeyVeli</a:t>
            </a:r>
            <a:r>
              <a:rPr lang="en-US" b="1" dirty="0" smtClean="0">
                <a:solidFill>
                  <a:schemeClr val="tx1"/>
                </a:solidFill>
              </a:rPr>
              <a:t> Thermal Power Plant, Tamil </a:t>
            </a:r>
            <a:r>
              <a:rPr lang="en-US" b="1" dirty="0" err="1" smtClean="0">
                <a:solidFill>
                  <a:schemeClr val="tx1"/>
                </a:solidFill>
              </a:rPr>
              <a:t>Nade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81800" y="3962400"/>
            <a:ext cx="2421467" cy="457200"/>
          </a:xfrm>
          <a:prstGeom prst="roundRect">
            <a:avLst>
              <a:gd name="adj" fmla="val 100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Mumbai Airport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4" name="Picture 2" descr="http://www.larsentoubro.com/lntcorporate/Common/images/l&amp;-T-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886200"/>
            <a:ext cx="2428875" cy="571501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83000" y="4572000"/>
            <a:ext cx="3780000" cy="19177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Competing against the best in the world, Indian companies have delivered complex projects overseas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 descr="Afcons_logo without tex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143000"/>
            <a:ext cx="1704407" cy="486294"/>
          </a:xfrm>
          <a:prstGeom prst="rect">
            <a:avLst/>
          </a:prstGeom>
        </p:spPr>
      </p:pic>
      <p:pic>
        <p:nvPicPr>
          <p:cNvPr id="16" name="Picture 2" descr="F:\SHUBHA BACK-UP ALL\Shubha\Site Photographs\sohar\VIDEO_TS\sohar\Arial Photos\040-Sohar-9 Feb 2011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9" y="1795495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133600" y="1143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Bulk Jetty, Port of </a:t>
            </a:r>
            <a:r>
              <a:rPr lang="en-US" sz="1400" b="1" dirty="0" err="1" smtClean="0">
                <a:latin typeface="Arial" charset="0"/>
                <a:cs typeface="Arial" charset="0"/>
              </a:rPr>
              <a:t>Sohar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Oman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pic>
        <p:nvPicPr>
          <p:cNvPr id="20" name="Picture 5" descr="C:\Users\parag.bhargava\Desktop\Picture1.pn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1762780"/>
            <a:ext cx="3780000" cy="156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334000" y="1143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Mina </a:t>
            </a:r>
            <a:r>
              <a:rPr lang="en-US" sz="1400" b="1" dirty="0" err="1" smtClean="0">
                <a:latin typeface="Arial" charset="0"/>
                <a:cs typeface="Arial" charset="0"/>
              </a:rPr>
              <a:t>Salman</a:t>
            </a:r>
            <a:r>
              <a:rPr lang="en-US" sz="1400" b="1" dirty="0" smtClean="0">
                <a:latin typeface="Arial" charset="0"/>
                <a:cs typeface="Arial" charset="0"/>
              </a:rPr>
              <a:t> Interchange 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Bahrain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pic>
        <p:nvPicPr>
          <p:cNvPr id="22" name="Picture 2" descr="http://www.larsentoubro.com/lntcorporate/Common/images/l&amp;-T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810000"/>
            <a:ext cx="2428875" cy="571501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4419600"/>
            <a:ext cx="3810000" cy="174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2667000" y="3810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Abu Dhabi, Airport Terminal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33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… and have delivered jobs in Africa as well		(2/2)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 descr="Afcons_logo without tex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143000"/>
            <a:ext cx="1704407" cy="486294"/>
          </a:xfrm>
          <a:prstGeom prst="rect">
            <a:avLst/>
          </a:prstGeom>
        </p:spPr>
      </p:pic>
      <p:pic>
        <p:nvPicPr>
          <p:cNvPr id="12" name="Picture 6" descr="D:\Job no. 6053\Liberia\Site Photos\Tokedeh\24 April 2011\23-4-2011 049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7526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4" name="Picture 8" descr="First Cruise berth-morning 00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17526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28600" y="3429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Material Handling Facilities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Liberia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5181600" y="34290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Cruise Berth 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Mauritius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F:\DPS International School Gh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19600"/>
            <a:ext cx="3780000" cy="15494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F:\Ghana Presidents Office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19600"/>
            <a:ext cx="3780000" cy="15727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28600" y="6029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Ghana President’s Office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Ghana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181600" y="6029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DPS International School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Ghana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pic>
        <p:nvPicPr>
          <p:cNvPr id="13" name="Picture 16" descr="http://www.sp-group.co.in/userfiles/logo/5579554814f6c1326289d4sp-consuruct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600" y="3886200"/>
            <a:ext cx="18937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Infrastructure Companies have develop an inclusive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approach to project execution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4169" y="2162175"/>
            <a:ext cx="4356232" cy="1184275"/>
          </a:xfrm>
          <a:prstGeom prst="roundRect">
            <a:avLst>
              <a:gd name="adj" fmla="val 4445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Developed local skilled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labour</a:t>
            </a:r>
            <a:r>
              <a:rPr lang="en-US" sz="16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through intensive training in construction &amp; other skills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Engaged substantial </a:t>
            </a:r>
            <a:r>
              <a:rPr lang="en-US" sz="16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local manpower</a:t>
            </a:r>
            <a:endParaRPr lang="en-US" sz="1600" kern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Training of locals (</a:t>
            </a:r>
            <a:r>
              <a:rPr lang="en-US" sz="1600" kern="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incl</a:t>
            </a: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not working at site) to improve skill levels</a:t>
            </a:r>
            <a:endParaRPr lang="en-US" sz="1600" kern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4168" y="1828800"/>
            <a:ext cx="3726788" cy="271463"/>
            <a:chOff x="167693" y="1462088"/>
            <a:chExt cx="2340000" cy="204629"/>
          </a:xfrm>
        </p:grpSpPr>
        <p:cxnSp>
          <p:nvCxnSpPr>
            <p:cNvPr id="8" name="Horizontal Line"/>
            <p:cNvCxnSpPr>
              <a:cxnSpLocks noChangeShapeType="1"/>
            </p:cNvCxnSpPr>
            <p:nvPr/>
          </p:nvCxnSpPr>
          <p:spPr bwMode="auto">
            <a:xfrm>
              <a:off x="167693" y="1666717"/>
              <a:ext cx="2340000" cy="0"/>
            </a:xfrm>
            <a:prstGeom prst="line">
              <a:avLst/>
            </a:prstGeom>
            <a:noFill/>
            <a:ln w="22225" algn="ctr">
              <a:solidFill>
                <a:srgbClr val="233D63"/>
              </a:solidFill>
              <a:round/>
              <a:headEnd/>
              <a:tailEnd/>
            </a:ln>
          </p:spPr>
        </p:cxn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80651" y="1462088"/>
              <a:ext cx="2319483" cy="18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2060"/>
                  </a:solidFill>
                </a:rPr>
                <a:t>Development of local workforce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67590" y="1828800"/>
            <a:ext cx="3852333" cy="271463"/>
            <a:chOff x="167692" y="1462088"/>
            <a:chExt cx="2449135" cy="204629"/>
          </a:xfrm>
        </p:grpSpPr>
        <p:cxnSp>
          <p:nvCxnSpPr>
            <p:cNvPr id="11" name="Horizontal Line"/>
            <p:cNvCxnSpPr>
              <a:cxnSpLocks noChangeShapeType="1"/>
            </p:cNvCxnSpPr>
            <p:nvPr/>
          </p:nvCxnSpPr>
          <p:spPr bwMode="auto">
            <a:xfrm>
              <a:off x="167692" y="1666717"/>
              <a:ext cx="2449135" cy="0"/>
            </a:xfrm>
            <a:prstGeom prst="line">
              <a:avLst/>
            </a:prstGeom>
            <a:noFill/>
            <a:ln w="22225" algn="ctr">
              <a:solidFill>
                <a:srgbClr val="233D63"/>
              </a:solidFill>
              <a:round/>
              <a:headEnd/>
              <a:tailEnd/>
            </a:ln>
          </p:spPr>
        </p:cxn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80812" y="1462088"/>
              <a:ext cx="2320118" cy="18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2060"/>
                  </a:solidFill>
                </a:rPr>
                <a:t>Drinking water</a:t>
              </a: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5267590" y="2162175"/>
            <a:ext cx="3876410" cy="1209675"/>
          </a:xfrm>
          <a:prstGeom prst="roundRect">
            <a:avLst>
              <a:gd name="adj" fmla="val 4445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Water supply is scarce in the areas where AFCONS was working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Hence </a:t>
            </a:r>
            <a:r>
              <a:rPr lang="en-US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handpumps were installed </a:t>
            </a: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 </a:t>
            </a: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the 50KM radius around the site</a:t>
            </a:r>
            <a:endParaRPr lang="en-IN" sz="1600" kern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150380" y="4038600"/>
            <a:ext cx="4450820" cy="2286000"/>
          </a:xfrm>
          <a:prstGeom prst="roundRect">
            <a:avLst>
              <a:gd name="adj" fmla="val 4445"/>
            </a:avLst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AFCONS </a:t>
            </a:r>
            <a:r>
              <a:rPr lang="en-US" sz="16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constructed a school building</a:t>
            </a:r>
          </a:p>
          <a:p>
            <a:pPr marL="631825" lvl="1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Education material was also provided to the children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Community centre at Zolowee Village, Nimba County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Construction of 4 community circular huts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3 bus shelters with facilities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2060"/>
                </a:solidFill>
                <a:latin typeface="Arial" charset="0"/>
                <a:cs typeface="Arial" charset="0"/>
              </a:rPr>
              <a:t>Medical facilities for workers and locals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162418" y="3841750"/>
            <a:ext cx="3725069" cy="273050"/>
            <a:chOff x="167693" y="1462088"/>
            <a:chExt cx="2340000" cy="204629"/>
          </a:xfrm>
        </p:grpSpPr>
        <p:cxnSp>
          <p:nvCxnSpPr>
            <p:cNvPr id="18" name="Horizontal Line"/>
            <p:cNvCxnSpPr>
              <a:cxnSpLocks noChangeShapeType="1"/>
            </p:cNvCxnSpPr>
            <p:nvPr/>
          </p:nvCxnSpPr>
          <p:spPr bwMode="auto">
            <a:xfrm>
              <a:off x="167693" y="1666717"/>
              <a:ext cx="2340000" cy="0"/>
            </a:xfrm>
            <a:prstGeom prst="line">
              <a:avLst/>
            </a:prstGeom>
            <a:noFill/>
            <a:ln w="22225" algn="ctr">
              <a:solidFill>
                <a:srgbClr val="233D63"/>
              </a:solidFill>
              <a:round/>
              <a:headEnd/>
              <a:tailEnd/>
            </a:ln>
          </p:spPr>
        </p:cxn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80657" y="1462088"/>
              <a:ext cx="2319474" cy="18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2060"/>
                  </a:solidFill>
                </a:rPr>
                <a:t>Construction for locals</a:t>
              </a: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35814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 bwMode="auto">
          <a:xfrm>
            <a:off x="0" y="4095938"/>
            <a:ext cx="3200532" cy="1717675"/>
          </a:xfrm>
          <a:prstGeom prst="roundRect">
            <a:avLst>
              <a:gd name="adj" fmla="val 4445"/>
            </a:avLst>
          </a:prstGeom>
          <a:noFill/>
          <a:ln>
            <a:noFill/>
          </a:ln>
        </p:spPr>
        <p:txBody>
          <a:bodyPr lIns="0" tIns="0" rIns="0" bIns="0" anchor="t"/>
          <a:lstStyle/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Construction of Market for small vendors in Buchanan</a:t>
            </a:r>
          </a:p>
          <a:p>
            <a:pPr marL="174625" indent="-174625" algn="just" defTabSz="9572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Helped maintain hygienic conditions in Buchannan.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52400" y="3816348"/>
            <a:ext cx="3190062" cy="339594"/>
            <a:chOff x="167693" y="1462088"/>
            <a:chExt cx="2332441" cy="185482"/>
          </a:xfrm>
        </p:grpSpPr>
        <p:cxnSp>
          <p:nvCxnSpPr>
            <p:cNvPr id="27" name="Horizontal Line"/>
            <p:cNvCxnSpPr>
              <a:cxnSpLocks noChangeShapeType="1"/>
            </p:cNvCxnSpPr>
            <p:nvPr/>
          </p:nvCxnSpPr>
          <p:spPr bwMode="auto">
            <a:xfrm>
              <a:off x="167693" y="1625099"/>
              <a:ext cx="2289988" cy="0"/>
            </a:xfrm>
            <a:prstGeom prst="line">
              <a:avLst/>
            </a:prstGeom>
            <a:noFill/>
            <a:ln w="22225" algn="ctr">
              <a:solidFill>
                <a:srgbClr val="233D63"/>
              </a:solidFill>
              <a:round/>
              <a:headEnd/>
              <a:tailEnd/>
            </a:ln>
          </p:spPr>
        </p:cxn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80651" y="1462088"/>
              <a:ext cx="2319483" cy="18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>
              <a:spAutoFit/>
            </a:bodyPr>
            <a:lstStyle>
              <a:lvl1pPr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57263" eaLnBrk="0" hangingPunct="0"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2060"/>
                  </a:solidFill>
                </a:rPr>
                <a:t>Liberia Market Association</a:t>
              </a:r>
            </a:p>
          </p:txBody>
        </p:sp>
      </p:grpSp>
      <p:pic>
        <p:nvPicPr>
          <p:cNvPr id="23" name="Picture 22" descr="Afcons_logo without tex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" y="1143000"/>
            <a:ext cx="1704407" cy="48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77940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52400" y="1143000"/>
            <a:ext cx="9512300" cy="487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 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Global growth Driver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Requirements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en-US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Current involvement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companies 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Steps to Enhance presence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companies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478306"/>
            <a:ext cx="7543800" cy="381000"/>
          </a:xfrm>
          <a:prstGeom prst="round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Presence of Indian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Infrastructure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players in Africa Infrastructure Projects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52400" y="1219200"/>
            <a:ext cx="95250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IN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Indian presence is not commensurate with the capabilities and technical know how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28600" y="1676400"/>
            <a:ext cx="4267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Market Share by country in Africa Construction</a:t>
            </a:r>
            <a:r>
              <a:rPr lang="en-US" sz="14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228600" y="1981200"/>
          <a:ext cx="66294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7912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2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Projects &gt;$50 million, under execution (</a:t>
            </a:r>
            <a:r>
              <a:rPr lang="en-US" sz="1200" b="1" i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i.e</a:t>
            </a:r>
            <a:r>
              <a:rPr lang="en-US" sz="12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broken ground but not yet commissioned) as on 1</a:t>
            </a:r>
            <a:r>
              <a:rPr lang="en-US" sz="1200" b="1" i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2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June, 2013</a:t>
            </a:r>
          </a:p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Source: Deloitte’s “African Construction Trends Report 2013”, Published Nov, 2013</a:t>
            </a:r>
          </a:p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Source: AFCONS Internal research</a:t>
            </a:r>
            <a:endParaRPr lang="en-US" sz="1400" b="1" kern="0" baseline="30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362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Scattered presence across the continent</a:t>
            </a:r>
            <a:r>
              <a:rPr lang="en-US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Presence in Hydro, Clean Energy, T&amp;D, Roads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Given India’s strong historical linkages, rich technical expertise and Africa‘s attractive market, what is the gap?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04800" y="1219200"/>
            <a:ext cx="3886200" cy="533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Funding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228600" y="1905000"/>
            <a:ext cx="4267200" cy="4419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Government of India has been proactively supporting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inclusive development of Africa over period of time, but a few areas of improvement that have emerged include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IN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Borrower countries </a:t>
            </a:r>
            <a:r>
              <a:rPr lang="en-IN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apprehensive due to perceived delays </a:t>
            </a:r>
            <a:r>
              <a:rPr lang="en-IN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 the process involved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Dependence on Sovereign guarantee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Private Funding not yet into infrastructure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Perceived risk in long term is high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Lack of local funding capabilities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IN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5181600" y="1219200"/>
            <a:ext cx="3886200" cy="533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 algn="ctr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Visibility into Africa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029200" y="1905000"/>
            <a:ext cx="4343400" cy="4419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Given the sheer size of Africa with 55 countries and large number of opportunities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Challenging to 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identify the projects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of local priority</a:t>
            </a:r>
            <a:endParaRPr lang="en-IN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Though vision plans have been formed , but there is 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limited information on specific projects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Long time taking processes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from initiation to award, involving multiple local and federal agencies</a:t>
            </a:r>
            <a:endParaRPr lang="en-IN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Proposed Steps for enhancing Indian presence in Africa							(1/2)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28600" y="1905000"/>
            <a:ext cx="4343400" cy="419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Strengthening of 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funding approval process 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IN" sz="1600" dirty="0" smtClean="0">
                <a:latin typeface="Arial" charset="0"/>
                <a:cs typeface="Arial" charset="0"/>
              </a:rPr>
              <a:t>Innovative funding mechanisms including 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IN" sz="1400" b="1" dirty="0" smtClean="0">
                <a:latin typeface="Arial" charset="0"/>
                <a:cs typeface="Arial" charset="0"/>
              </a:rPr>
              <a:t>Barter based </a:t>
            </a:r>
            <a:r>
              <a:rPr lang="en-IN" sz="1400" dirty="0" smtClean="0">
                <a:latin typeface="Arial" charset="0"/>
                <a:cs typeface="Arial" charset="0"/>
              </a:rPr>
              <a:t>project approvals</a:t>
            </a:r>
          </a:p>
          <a:p>
            <a:pPr marL="631825" lvl="2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Alternative security acceptances(alternative to Sovereign Guarantee)</a:t>
            </a:r>
            <a:endParaRPr lang="en-IN" sz="1400" dirty="0" smtClean="0">
              <a:latin typeface="Arial" charset="0"/>
              <a:cs typeface="Arial" charset="0"/>
            </a:endParaRP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Joint Government – Industry strategy </a:t>
            </a:r>
            <a:r>
              <a:rPr lang="en-US" sz="1600" dirty="0" smtClean="0">
                <a:latin typeface="Arial" charset="0"/>
                <a:cs typeface="Arial" charset="0"/>
              </a:rPr>
              <a:t>for certain large scale infrastructure developments in Africa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Encourage / Facilitate </a:t>
            </a:r>
            <a:r>
              <a:rPr lang="en-US" sz="1600" b="1" dirty="0" smtClean="0">
                <a:latin typeface="Arial" charset="0"/>
                <a:cs typeface="Arial" charset="0"/>
              </a:rPr>
              <a:t>cash rich public / private companies </a:t>
            </a:r>
            <a:r>
              <a:rPr lang="en-US" sz="1600" dirty="0" smtClean="0">
                <a:latin typeface="Arial" charset="0"/>
                <a:cs typeface="Arial" charset="0"/>
              </a:rPr>
              <a:t>to invest in Africa into strategically important fields / countries in Africa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1143000"/>
            <a:ext cx="3352800" cy="609600"/>
          </a:xfrm>
          <a:prstGeom prst="roundRect">
            <a:avLst>
              <a:gd name="adj" fmla="val 100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Indian Government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800600" y="1905000"/>
            <a:ext cx="4343400" cy="419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Identification and sharing of priority projects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through Local Embassies, ministry websites and Indian government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Internal processes regarding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approval of sovereign guarantee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to be streamlined to improve the pace of approval 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Single point of contact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for project approval from initiation to award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Through mutual discussion between Indian &amp; African governments,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identification of projects exclusive for India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10200" y="1143000"/>
            <a:ext cx="3352800" cy="609600"/>
          </a:xfrm>
          <a:prstGeom prst="roundRect">
            <a:avLst>
              <a:gd name="adj" fmla="val 100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African Governments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Proposed Steps for enhancing Indian presence in Africa							(2/2)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81000" y="2133600"/>
            <a:ext cx="5943600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Focus on Execution excellence</a:t>
            </a:r>
          </a:p>
          <a:p>
            <a:pPr marL="174625" lvl="1" indent="-174625" defTabSz="19526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Inclusive development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143000"/>
            <a:ext cx="3352800" cy="609600"/>
          </a:xfrm>
          <a:prstGeom prst="roundRect">
            <a:avLst>
              <a:gd name="adj" fmla="val 100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Industry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77940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52400" y="1143000"/>
            <a:ext cx="9512300" cy="487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 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Global growth Driver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Requirements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en-US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Current involvement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companies 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Steps to Enhance presence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companies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 Africa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1295400"/>
            <a:ext cx="7543800" cy="381000"/>
          </a:xfrm>
          <a:prstGeom prst="round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935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Summary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80999" y="1295400"/>
            <a:ext cx="2743201" cy="5334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Scale Infrastructure Opportunities</a:t>
            </a:r>
            <a:endParaRPr lang="en-IN" b="1" dirty="0"/>
          </a:p>
        </p:txBody>
      </p:sp>
      <p:sp>
        <p:nvSpPr>
          <p:cNvPr id="87" name="Oval 86"/>
          <p:cNvSpPr/>
          <p:nvPr/>
        </p:nvSpPr>
        <p:spPr>
          <a:xfrm>
            <a:off x="152400" y="1143000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8" name="Content Placeholder 1"/>
          <p:cNvSpPr txBox="1">
            <a:spLocks/>
          </p:cNvSpPr>
          <p:nvPr/>
        </p:nvSpPr>
        <p:spPr bwMode="auto">
          <a:xfrm>
            <a:off x="3276600" y="1295400"/>
            <a:ext cx="4191000" cy="838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projects valued $223+ billion underway, with $93 billion required to be spend each year on infrastructure</a:t>
            </a:r>
          </a:p>
          <a:p>
            <a:pPr marL="80963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80999" y="2438400"/>
            <a:ext cx="2743201" cy="5334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Indian Participation </a:t>
            </a:r>
            <a:r>
              <a:rPr lang="en-US" b="1" dirty="0" smtClean="0"/>
              <a:t>in </a:t>
            </a:r>
            <a:r>
              <a:rPr lang="en-US" b="1" dirty="0" smtClean="0"/>
              <a:t>Africa Infrastructure</a:t>
            </a:r>
            <a:endParaRPr lang="en-IN" b="1" dirty="0"/>
          </a:p>
        </p:txBody>
      </p:sp>
      <p:sp>
        <p:nvSpPr>
          <p:cNvPr id="90" name="Oval 89"/>
          <p:cNvSpPr/>
          <p:nvPr/>
        </p:nvSpPr>
        <p:spPr>
          <a:xfrm>
            <a:off x="152400" y="2286000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1" name="Content Placeholder 1"/>
          <p:cNvSpPr txBox="1">
            <a:spLocks/>
          </p:cNvSpPr>
          <p:nvPr/>
        </p:nvSpPr>
        <p:spPr bwMode="auto">
          <a:xfrm>
            <a:off x="3276600" y="2438400"/>
            <a:ext cx="5181600" cy="838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Indian presence is not commensurate with the capabilities and technical expertise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80999" y="3581400"/>
            <a:ext cx="2743201" cy="5334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Steps to improve Indian presence</a:t>
            </a:r>
            <a:endParaRPr lang="en-IN" b="1" dirty="0"/>
          </a:p>
        </p:txBody>
      </p:sp>
      <p:sp>
        <p:nvSpPr>
          <p:cNvPr id="93" name="Oval 92"/>
          <p:cNvSpPr/>
          <p:nvPr/>
        </p:nvSpPr>
        <p:spPr>
          <a:xfrm>
            <a:off x="152400" y="3429000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4" name="Content Placeholder 1"/>
          <p:cNvSpPr txBox="1">
            <a:spLocks/>
          </p:cNvSpPr>
          <p:nvPr/>
        </p:nvSpPr>
        <p:spPr bwMode="auto">
          <a:xfrm>
            <a:off x="3276600" y="3581400"/>
            <a:ext cx="5791200" cy="2438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Indian Government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Streamlining of funding approval process to reduce approval time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Making available more innovative means of finance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Facilitation of Barter based project approvals</a:t>
            </a:r>
          </a:p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African Governments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Improved visibility of priority projects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Identification of projects on an exclusive basis for India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Single point of contact</a:t>
            </a:r>
          </a:p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Industry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Focus on Execution excellence</a:t>
            </a:r>
          </a:p>
          <a:p>
            <a:pPr marL="631825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Inclusive development</a:t>
            </a:r>
          </a:p>
        </p:txBody>
      </p:sp>
      <p:pic>
        <p:nvPicPr>
          <p:cNvPr id="95" name="Picture 2" descr="\\ho-sys-22\Users\amey.wagle\Desktop\Parag Share\afric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72400" y="1143000"/>
            <a:ext cx="199847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1400" y="2133601"/>
            <a:ext cx="4953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dirty="0">
                <a:latin typeface="+mj-lt"/>
                <a:cs typeface="Arial" pitchFamily="34" charset="0"/>
              </a:rPr>
              <a:t>Thank You</a:t>
            </a:r>
          </a:p>
          <a:p>
            <a:pPr>
              <a:defRPr/>
            </a:pPr>
            <a:endParaRPr lang="en-IN" sz="3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www.afcons.com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77940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AFRICA – The next driver for global growth?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32" name="Picture 8" descr="C:\Users\parag.bhargava\Desktop\IMF 20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762000"/>
            <a:ext cx="7200000" cy="5108000"/>
          </a:xfrm>
          <a:prstGeom prst="rect">
            <a:avLst/>
          </a:prstGeom>
          <a:noFill/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7010400" y="1905000"/>
            <a:ext cx="2590800" cy="2819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 GDP growth rate expected to reach 4.7% this year and to 5% in 2015 with 15+ countries expected to grow by &gt;6%</a:t>
            </a:r>
            <a:r>
              <a:rPr lang="en-US" sz="16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Growth driven by strong fundamentals</a:t>
            </a:r>
          </a:p>
          <a:p>
            <a:pPr marL="538163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Rich resource base</a:t>
            </a:r>
          </a:p>
          <a:p>
            <a:pPr marL="538163" lvl="2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Burgeoning middle class</a:t>
            </a:r>
          </a:p>
          <a:p>
            <a:pPr marL="80963" lvl="1" indent="-174625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en-US" sz="1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5791200"/>
            <a:ext cx="1905000" cy="152400"/>
          </a:xfrm>
          <a:prstGeom prst="rect">
            <a:avLst/>
          </a:prstGeom>
          <a:gradFill flip="none" rotWithShape="1">
            <a:gsLst>
              <a:gs pos="0">
                <a:srgbClr val="CC660B">
                  <a:shade val="30000"/>
                  <a:satMod val="115000"/>
                </a:srgbClr>
              </a:gs>
              <a:gs pos="50000">
                <a:srgbClr val="D48639"/>
              </a:gs>
              <a:gs pos="100000">
                <a:srgbClr val="E1A365"/>
              </a:gs>
              <a:gs pos="100000">
                <a:srgbClr val="CC660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2147047" y="5791200"/>
            <a:ext cx="1905000" cy="152400"/>
          </a:xfrm>
          <a:prstGeom prst="rect">
            <a:avLst/>
          </a:prstGeom>
          <a:gradFill flip="none" rotWithShape="1">
            <a:gsLst>
              <a:gs pos="0">
                <a:srgbClr val="B7CCA3"/>
              </a:gs>
              <a:gs pos="96000">
                <a:srgbClr val="97AF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981200" y="5943600"/>
            <a:ext cx="6096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4625" lvl="1" indent="-174625" algn="ctr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5638800" y="5943600"/>
            <a:ext cx="6096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4625" lvl="1" indent="-174625" algn="ctr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&gt;10%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00600"/>
            <a:ext cx="1981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733800" y="5943600"/>
            <a:ext cx="6096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4625" lvl="1" indent="-174625" algn="ctr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1066800"/>
            <a:ext cx="3048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GDP Growth Rate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2855259"/>
            <a:ext cx="1447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76200" y="101711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876800" y="1066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2015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24600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Source: IMF Data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Mapper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Extracted on 3</a:t>
            </a:r>
            <a:r>
              <a:rPr lang="en-US" sz="12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March,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Infrastructure Needs – Here, there, everywhere	(1/2)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199" y="1371600"/>
            <a:ext cx="2421467" cy="7620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Develop Resource Base</a:t>
            </a:r>
            <a:endParaRPr lang="en-IN" b="1" dirty="0"/>
          </a:p>
        </p:txBody>
      </p:sp>
      <p:sp>
        <p:nvSpPr>
          <p:cNvPr id="4" name="Oval 3"/>
          <p:cNvSpPr/>
          <p:nvPr/>
        </p:nvSpPr>
        <p:spPr>
          <a:xfrm>
            <a:off x="2286000" y="1219200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999" y="1371600"/>
            <a:ext cx="2554705" cy="7620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Demand from Growing Middle Class</a:t>
            </a:r>
            <a:endParaRPr lang="en-IN" b="1" dirty="0"/>
          </a:p>
        </p:txBody>
      </p:sp>
      <p:sp>
        <p:nvSpPr>
          <p:cNvPr id="8" name="Oval 7"/>
          <p:cNvSpPr/>
          <p:nvPr/>
        </p:nvSpPr>
        <p:spPr>
          <a:xfrm>
            <a:off x="5562600" y="1219200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514600"/>
            <a:ext cx="1600200" cy="1600200"/>
          </a:xfrm>
          <a:prstGeom prst="roundRect">
            <a:avLst>
              <a:gd name="adj" fmla="val 100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Drivers for Infrastructure growth in place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2209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of the Largest resource base across commodities including Copper, Bauxite, Iron, Coal, and Oil &amp; Gas</a:t>
            </a:r>
          </a:p>
          <a:p>
            <a:pPr marL="174625" indent="-174625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Local and Global exploitation would require large scale infrastructure development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22098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of the fastest growing middle classes in the world, ~300 million (already as large as India’s)</a:t>
            </a:r>
          </a:p>
          <a:p>
            <a:pPr marL="174625" indent="-174625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Internal demand expected to drive economic growth</a:t>
            </a:r>
          </a:p>
          <a:p>
            <a:pPr marL="174625" indent="-174625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Ensuring availability and delivery would require Intra country and Intra Africa connectivity</a:t>
            </a:r>
          </a:p>
          <a:p>
            <a:pPr marL="174625" indent="-174625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Power generation and transmission to match the economic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Infrastructure Needs – Here, there, everywhere	(2/2)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57200" y="5181600"/>
            <a:ext cx="8839200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Hence as per a recent World Bank study </a:t>
            </a:r>
            <a:r>
              <a:rPr lang="en-US" sz="16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$93 billion (15% of regions GDP)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required annually to develop the infrastructure, with a third only for maintenance</a:t>
            </a:r>
          </a:p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b="1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Huge scope for Indian Infrastructure companies to address these needs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2103121"/>
          <a:ext cx="3886201" cy="2926080"/>
        </p:xfrm>
        <a:graphic>
          <a:graphicData uri="http://schemas.openxmlformats.org/drawingml/2006/table">
            <a:tbl>
              <a:tblPr/>
              <a:tblGrid>
                <a:gridCol w="1542230"/>
                <a:gridCol w="1215778"/>
                <a:gridCol w="112819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Normalised Units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Sub-Saharan Africa </a:t>
                      </a:r>
                      <a:r>
                        <a:rPr lang="en-IN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IN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LIC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Paved-road density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Calibri"/>
                          <a:ea typeface="Calibri"/>
                          <a:cs typeface="Times New Roman"/>
                        </a:rPr>
                        <a:t>Total road density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Main-line density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Calibri"/>
                          <a:ea typeface="Calibri"/>
                          <a:cs typeface="Times New Roman"/>
                        </a:rPr>
                        <a:t>Generation Capacity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Electricity Coverage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62600" y="2057400"/>
          <a:ext cx="3886200" cy="2971801"/>
        </p:xfrm>
        <a:graphic>
          <a:graphicData uri="http://schemas.openxmlformats.org/drawingml/2006/table">
            <a:tbl>
              <a:tblPr/>
              <a:tblGrid>
                <a:gridCol w="1725208"/>
                <a:gridCol w="1086086"/>
                <a:gridCol w="1074906"/>
              </a:tblGrid>
              <a:tr h="810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Infrastructure Sector</a:t>
                      </a:r>
                      <a:endParaRPr lang="en-IN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Sub-Saharan Africa</a:t>
                      </a:r>
                      <a:endParaRPr lang="en-IN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 developing regions</a:t>
                      </a:r>
                      <a:endParaRPr lang="en-IN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10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Power tariffs 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($ per kilowatt-hour)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0.02-0.46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0.05-0.10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Water tariffs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Calibri"/>
                          <a:ea typeface="Calibri"/>
                          <a:cs typeface="Times New Roman"/>
                        </a:rPr>
                        <a:t>($ per cubic meter)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0.86-6.56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Calibri"/>
                          <a:cs typeface="Times New Roman"/>
                        </a:rPr>
                        <a:t>0.03-0.60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Calibri"/>
                          <a:ea typeface="Calibri"/>
                          <a:cs typeface="Times New Roman"/>
                        </a:rPr>
                        <a:t>Road freight tariffs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Calibri"/>
                          <a:ea typeface="Calibri"/>
                          <a:cs typeface="Times New Roman"/>
                        </a:rPr>
                        <a:t>($ per </a:t>
                      </a:r>
                      <a:r>
                        <a:rPr lang="en-IN" sz="1600" b="1" dirty="0" smtClean="0">
                          <a:latin typeface="Calibri"/>
                          <a:ea typeface="Calibri"/>
                          <a:cs typeface="Times New Roman"/>
                        </a:rPr>
                        <a:t>ton-km)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0.04-0.14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Calibri"/>
                          <a:cs typeface="Times New Roman"/>
                        </a:rPr>
                        <a:t>0.01-0.04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7200" y="1143000"/>
            <a:ext cx="3886200" cy="533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Poor availability of infrastructure</a:t>
            </a:r>
            <a:r>
              <a:rPr lang="en-US" sz="16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when compared to other developing and low income countries (LIC)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724400" y="31242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5562600" y="1143000"/>
            <a:ext cx="3886200" cy="533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Resulting in higher tariffs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further increasing the cost of operations</a:t>
            </a:r>
          </a:p>
          <a:p>
            <a:pPr marL="457200" lvl="2" indent="-188913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10 times higher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514600"/>
            <a:ext cx="4191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04800" y="3962400"/>
            <a:ext cx="41910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6019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b="1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IN" sz="1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Yepes</a:t>
            </a:r>
            <a:r>
              <a:rPr lang="en-IN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Pierce, and Foster 2008.</a:t>
            </a:r>
          </a:p>
          <a:p>
            <a:pPr marL="0" lvl="1" defTabSz="195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IN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Note: Road density is measured in </a:t>
            </a:r>
            <a:r>
              <a:rPr lang="en-IN" sz="1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kilometers</a:t>
            </a:r>
            <a:r>
              <a:rPr lang="en-IN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per 100 square </a:t>
            </a:r>
            <a:r>
              <a:rPr lang="en-IN" sz="1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kilometers</a:t>
            </a:r>
            <a:r>
              <a:rPr lang="en-IN" sz="1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of arable land; generation capacity in megawatts per million population; electricity coverage in percentage of population</a:t>
            </a:r>
            <a:endParaRPr lang="en-US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528638"/>
            <a:ext cx="77940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52400" y="1143000"/>
            <a:ext cx="9512300" cy="487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 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Global growth Driver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Requirements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en-US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Current involvement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companies 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Steps to Enhance presence of Indian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 companies 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Africa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2922494"/>
            <a:ext cx="7543800" cy="381000"/>
          </a:xfrm>
          <a:prstGeom prst="round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companies have developed technical capabilities to match the best in the world 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52400" y="1143000"/>
            <a:ext cx="9512300" cy="487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Since 1998, the extent of Infrastructure development has been matched only by China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NHAI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Metro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Airport etc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Most of these projects have been executed by local companies (individually or JVs)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Hence developed extensive expertise in complex project delivery</a:t>
            </a:r>
          </a:p>
          <a:p>
            <a:pPr marL="174625" lvl="1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Project Delivery approach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Large scale projects like NHAI and DMRC delivered on time</a:t>
            </a:r>
          </a:p>
          <a:p>
            <a:pPr marL="631825" lvl="2" indent="-174625" defTabSz="195263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Followed an inclusive approach for project execution, hence we have an inclusive mindset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Infrastructure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firms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have delivered large scale complex jobs across geographies		(1/4)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7" descr="Crude Unloading Jetty, Nagapattinam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9600" y="17868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" name="Picture 5" descr="C:\Documents and Settings\PLANNING 2259\Desktop\Photos for QRM IV\241210\DSC_4058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600" y="40386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40386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8" name="Picture 2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17868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09600" y="33528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Crude Unloading Jetty</a:t>
            </a:r>
          </a:p>
          <a:p>
            <a:r>
              <a:rPr lang="en-US" sz="1400" b="1" dirty="0" err="1" smtClean="0">
                <a:latin typeface="Arial" charset="0"/>
                <a:cs typeface="Arial" charset="0"/>
              </a:rPr>
              <a:t>Nagapattinam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6400" y="33528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LNG Jetty</a:t>
            </a:r>
          </a:p>
          <a:p>
            <a:r>
              <a:rPr lang="en-US" sz="1400" b="1" dirty="0" err="1" smtClean="0">
                <a:latin typeface="Arial" charset="0"/>
                <a:cs typeface="Arial" charset="0"/>
              </a:rPr>
              <a:t>Dahej</a:t>
            </a:r>
            <a:r>
              <a:rPr lang="en-US" sz="1400" b="1" dirty="0" smtClean="0">
                <a:latin typeface="Arial" charset="0"/>
                <a:cs typeface="Arial" charset="0"/>
              </a:rPr>
              <a:t>, Gujarat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09600" y="5648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A1 Berth – Jamnagar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Reliance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16400" y="564898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1400" b="1" dirty="0" smtClean="0">
                <a:latin typeface="Arial" charset="0"/>
                <a:cs typeface="Arial" charset="0"/>
              </a:rPr>
              <a:t>Conversion of Wet Dock to Dry Dock </a:t>
            </a:r>
            <a:r>
              <a:rPr lang="en-US" sz="1400" b="1" dirty="0" err="1" smtClean="0">
                <a:latin typeface="Arial" charset="0"/>
                <a:cs typeface="Arial" charset="0"/>
              </a:rPr>
              <a:t>Pipavav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1066800"/>
            <a:ext cx="2421467" cy="4572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Marine Infrastructure</a:t>
            </a:r>
            <a:endParaRPr lang="en-IN" b="1" dirty="0"/>
          </a:p>
        </p:txBody>
      </p:sp>
      <p:pic>
        <p:nvPicPr>
          <p:cNvPr id="14" name="Picture 13" descr="Afcons_logo without text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048000" y="1066800"/>
            <a:ext cx="1704407" cy="48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"/>
          <p:cNvSpPr txBox="1">
            <a:spLocks noChangeArrowheads="1"/>
          </p:cNvSpPr>
          <p:nvPr/>
        </p:nvSpPr>
        <p:spPr bwMode="auto">
          <a:xfrm>
            <a:off x="0" y="152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Indian Infrastructure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firms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have delivered large scale complex jobs across geographies		(2/4)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Afcons_logo without tex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48000" y="1066800"/>
            <a:ext cx="1704407" cy="48629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28600" y="1066800"/>
            <a:ext cx="2421467" cy="4572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Road Infrastructure</a:t>
            </a:r>
            <a:endParaRPr lang="en-IN" b="1" dirty="0"/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6002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5" name="Picture 6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16002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304800" y="32004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Jammu </a:t>
            </a:r>
            <a:r>
              <a:rPr lang="en-US" sz="1400" b="1" dirty="0" err="1" smtClean="0">
                <a:latin typeface="Arial" charset="0"/>
                <a:cs typeface="Arial" charset="0"/>
              </a:rPr>
              <a:t>Udhampur</a:t>
            </a:r>
            <a:r>
              <a:rPr lang="en-US" sz="1400" b="1" dirty="0" smtClean="0">
                <a:latin typeface="Arial" charset="0"/>
                <a:cs typeface="Arial" charset="0"/>
              </a:rPr>
              <a:t> – 4 </a:t>
            </a:r>
            <a:r>
              <a:rPr lang="en-US" sz="1400" b="1" dirty="0" err="1" smtClean="0">
                <a:latin typeface="Arial" charset="0"/>
                <a:cs typeface="Arial" charset="0"/>
              </a:rPr>
              <a:t>laning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Jammu &amp; Kashmir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5135400" y="32004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Arial" charset="0"/>
                <a:cs typeface="Arial" charset="0"/>
              </a:rPr>
              <a:t>Ullundurpet</a:t>
            </a:r>
            <a:r>
              <a:rPr lang="en-US" sz="1400" b="1" dirty="0" smtClean="0">
                <a:latin typeface="Arial" charset="0"/>
                <a:cs typeface="Arial" charset="0"/>
              </a:rPr>
              <a:t> – 4 </a:t>
            </a:r>
            <a:r>
              <a:rPr lang="en-US" sz="1400" b="1" dirty="0" err="1" smtClean="0">
                <a:latin typeface="Arial" charset="0"/>
                <a:cs typeface="Arial" charset="0"/>
              </a:rPr>
              <a:t>laning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Tamil Nadu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3733800"/>
            <a:ext cx="2421467" cy="457200"/>
          </a:xfrm>
          <a:prstGeom prst="roundRect">
            <a:avLst>
              <a:gd name="adj" fmla="val 10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Railway Infrastructure</a:t>
            </a:r>
            <a:endParaRPr lang="en-IN" b="1" dirty="0"/>
          </a:p>
        </p:txBody>
      </p:sp>
      <p:pic>
        <p:nvPicPr>
          <p:cNvPr id="31" name="Picture 11" descr="\\saleem\Site Photos\2013\June\CBPU site photos 06 May 2013\DSC_0053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1600" y="4280356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2" name="Picture 2" descr="D:\AFCONS\Photographs\Amal Batra_Kochi_RVNL_All\_MG_3501.jp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4267200"/>
            <a:ext cx="3780000" cy="156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228600" y="5833200"/>
            <a:ext cx="37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Railway Bridge (4.6 KM)– </a:t>
            </a:r>
            <a:r>
              <a:rPr lang="en-US" sz="1400" b="1" dirty="0" err="1" smtClean="0">
                <a:latin typeface="Arial" charset="0"/>
                <a:cs typeface="Arial" charset="0"/>
              </a:rPr>
              <a:t>Vallarpadam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Kerala, The longest railway bridge in India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135400" y="5890736"/>
            <a:ext cx="378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charset="0"/>
                <a:cs typeface="Arial" charset="0"/>
              </a:rPr>
              <a:t>Bridge over Chenab Valley</a:t>
            </a:r>
          </a:p>
          <a:p>
            <a:r>
              <a:rPr lang="en-US" sz="1400" b="1" dirty="0" smtClean="0">
                <a:latin typeface="Arial" charset="0"/>
                <a:cs typeface="Arial" charset="0"/>
              </a:rPr>
              <a:t>Jammu &amp; Kashmir, on completion one of the tallest railway arch bridge in the world</a:t>
            </a:r>
            <a:endParaRPr lang="en-IN" sz="1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1331</Words>
  <Application>Microsoft Office PowerPoint</Application>
  <PresentationFormat>A4 Paper (210x297 mm)</PresentationFormat>
  <Paragraphs>240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1_Custom Design</vt:lpstr>
      <vt:lpstr>Collaborating to Address  Africa’s Infrastructure Challenges  K. Subrahmanian Vice Chairman and Managing Director, AFCONS Infrastructure Ltd.   11th March,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- Nov 2013</dc:title>
  <dc:subject>Corporate Presentation</dc:subject>
  <dc:creator>AFCONS Infrastructure Ltd.</dc:creator>
  <cp:lastModifiedBy>ICL1</cp:lastModifiedBy>
  <cp:revision>854</cp:revision>
  <cp:lastPrinted>2012-04-12T10:26:40Z</cp:lastPrinted>
  <dcterms:created xsi:type="dcterms:W3CDTF">2006-08-16T00:00:00Z</dcterms:created>
  <dcterms:modified xsi:type="dcterms:W3CDTF">2014-03-11T05:08:21Z</dcterms:modified>
</cp:coreProperties>
</file>